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1" r:id="rId4"/>
    <p:sldId id="262" r:id="rId5"/>
    <p:sldId id="263" r:id="rId6"/>
    <p:sldId id="259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88FF"/>
    <a:srgbClr val="217BFF"/>
    <a:srgbClr val="0066FF"/>
    <a:srgbClr val="FFFF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4FCC5-012E-4EE6-9CE5-97927A31167D}" type="datetimeFigureOut">
              <a:rPr lang="it-IT" smtClean="0"/>
              <a:t>15/12/2014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AE9AFB-7223-4D96-B17F-2C9AB5FEA08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0996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5A66-0FD4-43A2-9B1A-E05AE6549CD0}" type="datetime1">
              <a:rPr lang="it-IT" smtClean="0"/>
              <a:t>15/12/2014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188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9DFA7-71CD-4CBA-934C-EE19B2B9C1DC}" type="datetime1">
              <a:rPr lang="it-IT" smtClean="0"/>
              <a:t>15/12/2014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9742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FE160-7A9E-45A8-BAFE-EF791FC4A40B}" type="datetime1">
              <a:rPr lang="it-IT" smtClean="0"/>
              <a:t>15/12/2014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217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D982-51CD-4198-9338-2434F76F585E}" type="datetime1">
              <a:rPr lang="it-IT" smtClean="0"/>
              <a:t>15/12/2014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263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05A17-E822-46BD-A8C1-3182A0B569E1}" type="datetime1">
              <a:rPr lang="it-IT" smtClean="0"/>
              <a:t>15/12/2014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620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5535D-81D8-442D-AB1F-B99A0E7D3D12}" type="datetime1">
              <a:rPr lang="it-IT" smtClean="0"/>
              <a:t>15/12/2014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769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B3F47-EF5A-4207-9EC4-6F3C688669D2}" type="datetime1">
              <a:rPr lang="it-IT" smtClean="0"/>
              <a:t>15/12/2014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45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4E64-504F-49ED-9B38-24A5C62D196D}" type="datetime1">
              <a:rPr lang="it-IT" smtClean="0"/>
              <a:t>15/12/2014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7376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9A579-2376-4DA2-A5B8-AF88A4C9B03A}" type="datetime1">
              <a:rPr lang="it-IT" smtClean="0"/>
              <a:t>15/12/2014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3484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68B1-FFF8-4770-9F26-EFF9A749EAE3}" type="datetime1">
              <a:rPr lang="it-IT" smtClean="0"/>
              <a:t>15/12/2014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075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5D41F-9A6D-4CA5-87F9-A9885DDA2760}" type="datetime1">
              <a:rPr lang="it-IT" smtClean="0"/>
              <a:t>15/12/2014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057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BB109-FEB2-4D35-8A3A-7764566A21C9}" type="datetime1">
              <a:rPr lang="it-IT" smtClean="0"/>
              <a:t>15/12/2014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5447E-DA6C-4B32-8FA1-4CB16626AE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628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it-IT" dirty="0" smtClean="0"/>
              <a:t>SINTESI DEGLI ADEMPIMENTI</a:t>
            </a:r>
            <a:endParaRPr lang="it-IT" dirty="0"/>
          </a:p>
        </p:txBody>
      </p:sp>
      <p:pic>
        <p:nvPicPr>
          <p:cNvPr id="4" name="Picture 6" descr="document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429000"/>
            <a:ext cx="2952453" cy="19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1835696" y="6021288"/>
            <a:ext cx="5328592" cy="700187"/>
          </a:xfrm>
        </p:spPr>
        <p:txBody>
          <a:bodyPr/>
          <a:lstStyle/>
          <a:p>
            <a:r>
              <a:rPr lang="it-IT" dirty="0"/>
              <a:t> </a:t>
            </a:r>
          </a:p>
          <a:p>
            <a:r>
              <a:rPr lang="it-IT" i="1" dirty="0">
                <a:solidFill>
                  <a:schemeClr val="tx1"/>
                </a:solidFill>
              </a:rPr>
              <a:t>Ufficio Scolastico Regionale  per la Campania 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i="1" dirty="0">
                <a:solidFill>
                  <a:schemeClr val="tx1"/>
                </a:solidFill>
              </a:rPr>
              <a:t>Uff. IV - Politiche giovanili</a:t>
            </a:r>
            <a:r>
              <a:rPr lang="it-IT" i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it-IT" i="1" dirty="0" smtClean="0">
                <a:solidFill>
                  <a:schemeClr val="tx1"/>
                </a:solidFill>
              </a:rPr>
              <a:t> </a:t>
            </a:r>
            <a:r>
              <a:rPr lang="it-IT" i="1" dirty="0">
                <a:solidFill>
                  <a:schemeClr val="tx1"/>
                </a:solidFill>
              </a:rPr>
              <a:t>Formazione e aggiornamento </a:t>
            </a:r>
            <a:r>
              <a:rPr lang="it-IT" i="1" dirty="0" smtClean="0">
                <a:solidFill>
                  <a:schemeClr val="tx1"/>
                </a:solidFill>
              </a:rPr>
              <a:t>del </a:t>
            </a:r>
            <a:r>
              <a:rPr lang="it-IT" i="1" dirty="0">
                <a:solidFill>
                  <a:schemeClr val="tx1"/>
                </a:solidFill>
              </a:rPr>
              <a:t>personale della scuola.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b="1" i="1" dirty="0">
                <a:solidFill>
                  <a:schemeClr val="tx1"/>
                </a:solidFill>
              </a:rPr>
              <a:t>Dirigente Luisa Franzese</a:t>
            </a:r>
            <a:endParaRPr lang="it-IT" dirty="0">
              <a:solidFill>
                <a:schemeClr val="tx1"/>
              </a:solidFill>
            </a:endParaRPr>
          </a:p>
          <a:p>
            <a:endParaRPr lang="it-IT" dirty="0" smtClean="0">
              <a:solidFill>
                <a:schemeClr val="tx1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21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u="sng" dirty="0" smtClean="0"/>
              <a:t>I DIRIGENTI SCOLASTICI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it-IT" dirty="0" smtClean="0"/>
              <a:t>faranno </a:t>
            </a:r>
            <a:r>
              <a:rPr lang="it-IT" dirty="0"/>
              <a:t>pervenire, </a:t>
            </a:r>
            <a:r>
              <a:rPr lang="it-IT" b="1" u="sng" dirty="0"/>
              <a:t>entro il 30 giugno 2014</a:t>
            </a:r>
            <a:r>
              <a:rPr lang="it-IT" dirty="0"/>
              <a:t>, ai due indirizzi sopra indicati, la </a:t>
            </a:r>
            <a:r>
              <a:rPr lang="it-IT" b="1" dirty="0">
                <a:solidFill>
                  <a:srgbClr val="FF0000"/>
                </a:solidFill>
              </a:rPr>
              <a:t>rendicontazione delle spese sostenute </a:t>
            </a:r>
            <a:r>
              <a:rPr lang="it-IT" dirty="0"/>
              <a:t>per le ore di docenza, redatta secondo il </a:t>
            </a:r>
            <a:r>
              <a:rPr lang="it-IT" b="1" u="sng" dirty="0"/>
              <a:t>modello A</a:t>
            </a:r>
            <a:r>
              <a:rPr lang="it-IT" dirty="0"/>
              <a:t> (</a:t>
            </a:r>
            <a:r>
              <a:rPr lang="it-IT" i="1" dirty="0"/>
              <a:t>All.2</a:t>
            </a:r>
            <a:r>
              <a:rPr lang="it-IT" dirty="0"/>
              <a:t>), accompagnata da una dettagliata </a:t>
            </a:r>
            <a:r>
              <a:rPr lang="it-IT" b="1" dirty="0">
                <a:solidFill>
                  <a:srgbClr val="FF0000"/>
                </a:solidFill>
              </a:rPr>
              <a:t>relazione sull’avvenuto svolgimento del progetto </a:t>
            </a:r>
            <a:r>
              <a:rPr lang="it-IT" dirty="0"/>
              <a:t>di Istruzione Domiciliare.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56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500">
              <a:srgbClr val="DDE5F9"/>
            </a:gs>
            <a:gs pos="25000">
              <a:srgbClr val="FFFFFF"/>
            </a:gs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/>
          <a:lstStyle/>
          <a:p>
            <a:pPr lvl="0"/>
            <a:r>
              <a:rPr lang="it-IT" b="1" u="sng" dirty="0"/>
              <a:t>SCUOLA IN OSPEDALE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88032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aboratori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65104"/>
            <a:ext cx="2843783" cy="1827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414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u="sng" dirty="0" smtClean="0"/>
              <a:t>I DOCENTI</a:t>
            </a:r>
            <a:r>
              <a:rPr lang="it-IT" dirty="0" smtClean="0"/>
              <a:t> della Sezione Ospedaliera: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it-IT" b="1" dirty="0" smtClean="0">
                <a:solidFill>
                  <a:srgbClr val="0066FF"/>
                </a:solidFill>
              </a:rPr>
              <a:t>Informano</a:t>
            </a:r>
            <a:r>
              <a:rPr lang="it-IT" dirty="0" smtClean="0"/>
              <a:t> </a:t>
            </a:r>
            <a:r>
              <a:rPr lang="it-IT" dirty="0"/>
              <a:t>le famiglie della </a:t>
            </a:r>
            <a:r>
              <a:rPr lang="it-IT" b="1" dirty="0"/>
              <a:t>presenza di una scuola </a:t>
            </a:r>
            <a:r>
              <a:rPr lang="it-IT" dirty="0"/>
              <a:t>all’interno </a:t>
            </a:r>
            <a:r>
              <a:rPr lang="it-IT" dirty="0" smtClean="0"/>
              <a:t>dell’ospedale;</a:t>
            </a:r>
            <a:endParaRPr lang="it-IT" dirty="0"/>
          </a:p>
          <a:p>
            <a:pPr lvl="0" algn="just"/>
            <a:r>
              <a:rPr lang="it-IT" b="1" dirty="0">
                <a:solidFill>
                  <a:srgbClr val="3788FF"/>
                </a:solidFill>
              </a:rPr>
              <a:t>a</a:t>
            </a:r>
            <a:r>
              <a:rPr lang="it-IT" b="1" dirty="0" smtClean="0">
                <a:solidFill>
                  <a:srgbClr val="3788FF"/>
                </a:solidFill>
              </a:rPr>
              <a:t>ccolgono</a:t>
            </a:r>
            <a:r>
              <a:rPr lang="it-IT" dirty="0" smtClean="0"/>
              <a:t>  </a:t>
            </a:r>
            <a:r>
              <a:rPr lang="it-IT" dirty="0"/>
              <a:t>l’alunno ricoverato nella </a:t>
            </a:r>
            <a:r>
              <a:rPr lang="it-IT" b="1" dirty="0"/>
              <a:t>sezione </a:t>
            </a:r>
            <a:r>
              <a:rPr lang="it-IT" b="1" dirty="0" smtClean="0"/>
              <a:t>ospedaliera;</a:t>
            </a:r>
            <a:endParaRPr lang="it-IT" b="1" dirty="0"/>
          </a:p>
          <a:p>
            <a:pPr lvl="0" algn="just"/>
            <a:r>
              <a:rPr lang="it-IT" b="1" dirty="0" smtClean="0">
                <a:solidFill>
                  <a:srgbClr val="217BFF"/>
                </a:solidFill>
              </a:rPr>
              <a:t>contattano</a:t>
            </a:r>
            <a:r>
              <a:rPr lang="it-IT" dirty="0" smtClean="0"/>
              <a:t> </a:t>
            </a:r>
            <a:r>
              <a:rPr lang="it-IT" dirty="0"/>
              <a:t>la scuola dell’alunno degente per informare il Dirigente Scolastico ed i Docenti di classe dell’</a:t>
            </a:r>
            <a:r>
              <a:rPr lang="it-IT" b="1" dirty="0"/>
              <a:t>avvenuta presa in carico </a:t>
            </a:r>
            <a:r>
              <a:rPr lang="it-IT" dirty="0"/>
              <a:t>del ragazzo da parte della sezione </a:t>
            </a:r>
            <a:r>
              <a:rPr lang="it-IT" dirty="0" smtClean="0"/>
              <a:t>ospedaliera;</a:t>
            </a:r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323528" y="1628800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323528" y="2708920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323528" y="3789040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02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u="sng" dirty="0" smtClean="0"/>
              <a:t>I DOCENTI</a:t>
            </a:r>
            <a:r>
              <a:rPr lang="it-IT" dirty="0" smtClean="0"/>
              <a:t> della Sezione Ospedaliera: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ichiedono</a:t>
            </a:r>
            <a:r>
              <a:rPr lang="it-IT" dirty="0" smtClean="0"/>
              <a:t> </a:t>
            </a:r>
            <a:r>
              <a:rPr lang="it-IT" dirty="0"/>
              <a:t>ai docenti della classe in cui lo studente risulta iscritto un </a:t>
            </a:r>
            <a:r>
              <a:rPr lang="it-IT" b="1" dirty="0"/>
              <a:t>adeguamento delle attività formative</a:t>
            </a:r>
            <a:r>
              <a:rPr lang="it-IT" dirty="0"/>
              <a:t> alle esigenze del ragazzo </a:t>
            </a:r>
            <a:r>
              <a:rPr lang="it-IT" dirty="0" smtClean="0"/>
              <a:t>ospedalizzato;</a:t>
            </a:r>
            <a:endParaRPr lang="it-IT" dirty="0"/>
          </a:p>
          <a:p>
            <a:pPr lvl="0" algn="just"/>
            <a:r>
              <a:rPr lang="it-IT" b="1" dirty="0" smtClean="0">
                <a:solidFill>
                  <a:schemeClr val="bg2">
                    <a:lumMod val="25000"/>
                  </a:schemeClr>
                </a:solidFill>
              </a:rPr>
              <a:t>trasmettono</a:t>
            </a:r>
            <a:r>
              <a:rPr lang="it-IT" dirty="0" smtClean="0"/>
              <a:t> </a:t>
            </a:r>
            <a:r>
              <a:rPr lang="it-IT" dirty="0"/>
              <a:t>alla scuola di appartenenza  </a:t>
            </a:r>
            <a:r>
              <a:rPr lang="it-IT" b="1" dirty="0"/>
              <a:t>le valutazioni </a:t>
            </a:r>
            <a:r>
              <a:rPr lang="it-IT" dirty="0"/>
              <a:t>riportate dall’alunno ospedalizzato, che saranno prese in esame ai fini della sua valutazione </a:t>
            </a:r>
            <a:r>
              <a:rPr lang="it-IT" dirty="0" smtClean="0"/>
              <a:t>globale.</a:t>
            </a:r>
            <a:endParaRPr lang="it-IT" dirty="0"/>
          </a:p>
          <a:p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323528" y="1628800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323528" y="3717032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UFFICIO IV - U.S.R. CAMPANIA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541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2000">
              <a:schemeClr val="accent4"/>
            </a:gs>
            <a:gs pos="1000">
              <a:srgbClr val="8CC0EC"/>
            </a:gs>
            <a:gs pos="0">
              <a:srgbClr val="5DB4E6"/>
            </a:gs>
            <a:gs pos="1000">
              <a:schemeClr val="accent2"/>
            </a:gs>
            <a:gs pos="0">
              <a:srgbClr val="00B0F0"/>
            </a:gs>
            <a:gs pos="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/>
          <a:lstStyle/>
          <a:p>
            <a:pPr lvl="0"/>
            <a:r>
              <a:rPr lang="it-IT" b="1" u="sng" dirty="0" smtClean="0"/>
              <a:t>ISTRUZIONE DOMICILIARE</a:t>
            </a:r>
            <a:r>
              <a:rPr lang="it-IT" b="1" u="sng" dirty="0"/>
              <a:t/>
            </a:r>
            <a:br>
              <a:rPr lang="it-IT" b="1" u="sng" dirty="0"/>
            </a:br>
            <a:endParaRPr lang="it-IT" b="1" u="sng" dirty="0"/>
          </a:p>
        </p:txBody>
      </p:sp>
      <p:pic>
        <p:nvPicPr>
          <p:cNvPr id="3074" name="Picture 2" descr="http://www.cadbellezzaigiene.it/blog/wp-content/uploads/2011/10/children-study-550x3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06788"/>
            <a:ext cx="2619375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20688"/>
            <a:ext cx="260374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571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it-IT" u="sng" dirty="0" smtClean="0"/>
              <a:t>I GENITORI</a:t>
            </a:r>
            <a:r>
              <a:rPr lang="it-IT" dirty="0" smtClean="0"/>
              <a:t> dell’alunno ospedalizzato: </a:t>
            </a:r>
            <a:r>
              <a:rPr lang="it-IT" sz="4000" dirty="0" smtClean="0"/>
              <a:t/>
            </a:r>
            <a:br>
              <a:rPr lang="it-IT" sz="4000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lvl="1"/>
            <a:r>
              <a:rPr lang="it-IT" b="1" dirty="0">
                <a:solidFill>
                  <a:schemeClr val="accent4">
                    <a:lumMod val="50000"/>
                  </a:schemeClr>
                </a:solidFill>
              </a:rPr>
              <a:t>P</a:t>
            </a:r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</a:rPr>
              <a:t>resentano</a:t>
            </a:r>
            <a:r>
              <a:rPr lang="it-IT" dirty="0" smtClean="0"/>
              <a:t> </a:t>
            </a:r>
            <a:r>
              <a:rPr lang="it-IT" dirty="0"/>
              <a:t>una </a:t>
            </a:r>
            <a:r>
              <a:rPr lang="it-IT" b="1" dirty="0"/>
              <a:t>richiesta di Istruzione Domiciliare</a:t>
            </a:r>
            <a:r>
              <a:rPr lang="it-IT" dirty="0"/>
              <a:t> al Dirigente dell’Istituzione Scolastica in cui risulta iscritto il </a:t>
            </a:r>
            <a:r>
              <a:rPr lang="it-IT" dirty="0" smtClean="0"/>
              <a:t>ragazzo;</a:t>
            </a:r>
          </a:p>
          <a:p>
            <a:pPr marL="457200" lvl="1" indent="0">
              <a:buNone/>
            </a:pPr>
            <a:endParaRPr lang="it-IT" sz="2400" dirty="0"/>
          </a:p>
          <a:p>
            <a:pPr lvl="1"/>
            <a:r>
              <a:rPr lang="it-IT" b="1" dirty="0">
                <a:solidFill>
                  <a:schemeClr val="accent5">
                    <a:lumMod val="75000"/>
                  </a:schemeClr>
                </a:solidFill>
              </a:rPr>
              <a:t>allegano</a:t>
            </a:r>
            <a:r>
              <a:rPr lang="it-IT" dirty="0"/>
              <a:t> una </a:t>
            </a:r>
            <a:r>
              <a:rPr lang="it-IT" b="1" dirty="0"/>
              <a:t>certificazione</a:t>
            </a:r>
            <a:r>
              <a:rPr lang="it-IT" dirty="0"/>
              <a:t> sanitaria </a:t>
            </a:r>
            <a:r>
              <a:rPr lang="it-IT" b="1" dirty="0"/>
              <a:t>rilasciata da un medico di una</a:t>
            </a:r>
            <a:r>
              <a:rPr lang="it-IT" dirty="0"/>
              <a:t> </a:t>
            </a:r>
            <a:r>
              <a:rPr lang="it-IT" b="1" dirty="0"/>
              <a:t>struttura </a:t>
            </a:r>
            <a:r>
              <a:rPr lang="it-IT" b="1" dirty="0" smtClean="0"/>
              <a:t>ospedaliera.</a:t>
            </a:r>
            <a:endParaRPr lang="it-IT" sz="2400" dirty="0"/>
          </a:p>
          <a:p>
            <a:endParaRPr lang="it-IT" dirty="0"/>
          </a:p>
        </p:txBody>
      </p:sp>
      <p:sp>
        <p:nvSpPr>
          <p:cNvPr id="4" name="Freccia a destra 3"/>
          <p:cNvSpPr/>
          <p:nvPr/>
        </p:nvSpPr>
        <p:spPr>
          <a:xfrm>
            <a:off x="755576" y="2276872"/>
            <a:ext cx="504056" cy="432048"/>
          </a:xfrm>
          <a:prstGeom prst="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4"/>
          <p:cNvSpPr/>
          <p:nvPr/>
        </p:nvSpPr>
        <p:spPr>
          <a:xfrm>
            <a:off x="755576" y="4077072"/>
            <a:ext cx="504056" cy="432048"/>
          </a:xfrm>
          <a:prstGeom prst="rightArrow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20" descr="http://www.buonenotizie.it/wp-content/uploads/2012/11/figli-naturali-equiparati-a-quelli-leggittimi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932409"/>
            <a:ext cx="1572270" cy="122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87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it-IT" u="sng" dirty="0" smtClean="0"/>
              <a:t>LA SCUOLA</a:t>
            </a:r>
            <a:r>
              <a:rPr lang="it-IT" dirty="0" smtClean="0"/>
              <a:t> interessata: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lvl="0"/>
            <a:r>
              <a:rPr lang="it-IT" b="1" dirty="0" smtClean="0"/>
              <a:t>elabora </a:t>
            </a:r>
            <a:r>
              <a:rPr lang="it-IT" b="1" dirty="0"/>
              <a:t>un progetto </a:t>
            </a:r>
            <a:r>
              <a:rPr lang="it-IT" dirty="0"/>
              <a:t>di offerta formativa nei confronti dell’alunno impossibilitato alla frequenza scolastica, secondo il modello allegato (</a:t>
            </a:r>
            <a:r>
              <a:rPr lang="it-IT" i="1" dirty="0"/>
              <a:t>All.1</a:t>
            </a:r>
            <a:r>
              <a:rPr lang="it-IT" dirty="0"/>
              <a:t>). </a:t>
            </a:r>
          </a:p>
        </p:txBody>
      </p:sp>
      <p:pic>
        <p:nvPicPr>
          <p:cNvPr id="4" name="Picture 2" descr="http://upload.wikimedia.org/wikipedia/it/d/d7/Scuola_Elementare_di_Macer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268760"/>
            <a:ext cx="2262956" cy="1466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7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PROGETTO deve comprendere: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it-IT" dirty="0"/>
          </a:p>
          <a:p>
            <a:pPr lvl="2"/>
            <a:r>
              <a:rPr lang="it-IT" b="1" u="sng" dirty="0"/>
              <a:t>estremi delle delibere</a:t>
            </a:r>
            <a:r>
              <a:rPr lang="it-IT" dirty="0"/>
              <a:t> </a:t>
            </a:r>
            <a:r>
              <a:rPr lang="it-IT" dirty="0" smtClean="0"/>
              <a:t>del</a:t>
            </a:r>
            <a:endParaRPr lang="it-IT" dirty="0"/>
          </a:p>
          <a:p>
            <a:pPr lvl="0"/>
            <a:r>
              <a:rPr lang="it-IT" dirty="0"/>
              <a:t>Collegio Docenti</a:t>
            </a:r>
            <a:r>
              <a:rPr lang="it-IT" dirty="0" smtClean="0"/>
              <a:t>;</a:t>
            </a:r>
          </a:p>
          <a:p>
            <a:pPr lvl="0"/>
            <a:endParaRPr lang="it-IT" dirty="0"/>
          </a:p>
          <a:p>
            <a:pPr lvl="0"/>
            <a:r>
              <a:rPr lang="it-IT" dirty="0" smtClean="0"/>
              <a:t>Consiglio </a:t>
            </a:r>
            <a:r>
              <a:rPr lang="it-IT" dirty="0"/>
              <a:t>di Istituto</a:t>
            </a:r>
            <a:r>
              <a:rPr lang="it-IT" dirty="0" smtClean="0"/>
              <a:t>;</a:t>
            </a:r>
            <a:endParaRPr lang="it-IT" dirty="0"/>
          </a:p>
          <a:p>
            <a:pPr lvl="2"/>
            <a:r>
              <a:rPr lang="it-IT" dirty="0"/>
              <a:t>riferimenti </a:t>
            </a:r>
            <a:r>
              <a:rPr lang="it-IT" b="1" u="sng" dirty="0"/>
              <a:t>all’inserimento nel POF </a:t>
            </a:r>
            <a:r>
              <a:rPr lang="it-IT" b="1" u="sng" dirty="0" smtClean="0"/>
              <a:t>dell’Istituto</a:t>
            </a:r>
            <a:r>
              <a:rPr lang="it-IT" dirty="0" smtClean="0"/>
              <a:t>; </a:t>
            </a:r>
            <a:endParaRPr lang="it-IT" dirty="0"/>
          </a:p>
          <a:p>
            <a:pPr lvl="2"/>
            <a:r>
              <a:rPr lang="it-IT" dirty="0"/>
              <a:t>previsione di </a:t>
            </a:r>
            <a:r>
              <a:rPr lang="it-IT" b="1" u="sng" dirty="0"/>
              <a:t>copertura economica a carico del Fondo dell’Istituzione Scolastica</a:t>
            </a:r>
            <a:r>
              <a:rPr lang="it-IT" b="1" dirty="0"/>
              <a:t> (F.I.S)</a:t>
            </a:r>
            <a:r>
              <a:rPr lang="it-IT" dirty="0"/>
              <a:t>; </a:t>
            </a:r>
          </a:p>
          <a:p>
            <a:pPr lvl="2"/>
            <a:r>
              <a:rPr lang="it-IT" dirty="0"/>
              <a:t>erogazione di </a:t>
            </a:r>
            <a:r>
              <a:rPr lang="it-IT" b="1" u="sng" dirty="0"/>
              <a:t>non più di 20 ore mensili, ovvero 5 ore settimanali</a:t>
            </a:r>
            <a:r>
              <a:rPr lang="it-IT" b="1" dirty="0"/>
              <a:t>,</a:t>
            </a:r>
            <a:r>
              <a:rPr lang="it-IT" dirty="0"/>
              <a:t> di insegnamento domiciliare. </a:t>
            </a:r>
          </a:p>
          <a:p>
            <a:endParaRPr lang="it-IT" dirty="0"/>
          </a:p>
        </p:txBody>
      </p:sp>
      <p:pic>
        <p:nvPicPr>
          <p:cNvPr id="4098" name="Picture 2" descr="http://paolaandreoni61.files.wordpress.com/2014/09/6-settembre-2014.jpg?w=7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08920"/>
            <a:ext cx="1135293" cy="78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strettoweb.com/wp-content/uploads/2014/07/Come-fare-soldi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653136"/>
            <a:ext cx="1090059" cy="53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aup.it/wp-content/uploads/2013/09/calendario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364" y="5517232"/>
            <a:ext cx="1368152" cy="68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mediamondovi.it/images/articoli/PO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440" y="3201007"/>
            <a:ext cx="798984" cy="9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OT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79912" y="2060848"/>
            <a:ext cx="1224136" cy="83290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66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it-IT" b="1" dirty="0"/>
              <a:t>La richiesta, unitamente alla certificazione ospedaliera ed al progetto elaborato, </a:t>
            </a:r>
            <a:r>
              <a:rPr lang="it-IT" dirty="0"/>
              <a:t>deve essere inoltrata ad entrambi gli indirizzi di seguito riportati, apponendo sulla busta la dicitura</a:t>
            </a:r>
            <a:r>
              <a:rPr lang="it-IT" dirty="0" smtClean="0"/>
              <a:t>:</a:t>
            </a:r>
          </a:p>
          <a:p>
            <a:pPr marL="0" indent="0" algn="ctr">
              <a:buNone/>
            </a:pPr>
            <a:r>
              <a:rPr lang="it-IT" dirty="0" smtClean="0"/>
              <a:t> </a:t>
            </a:r>
            <a:r>
              <a:rPr lang="it-IT" b="1" dirty="0">
                <a:solidFill>
                  <a:srgbClr val="FF0000"/>
                </a:solidFill>
              </a:rPr>
              <a:t>“</a:t>
            </a:r>
            <a:r>
              <a:rPr lang="it-IT" b="1" u="sng" dirty="0">
                <a:solidFill>
                  <a:srgbClr val="FF0000"/>
                </a:solidFill>
              </a:rPr>
              <a:t>Progetto di Istruzione Domiciliare</a:t>
            </a:r>
            <a:r>
              <a:rPr lang="it-IT" b="1" dirty="0">
                <a:solidFill>
                  <a:srgbClr val="FF0000"/>
                </a:solidFill>
              </a:rPr>
              <a:t>”.</a:t>
            </a:r>
          </a:p>
          <a:p>
            <a:pPr lvl="0" algn="just" hangingPunct="0"/>
            <a:r>
              <a:rPr lang="it-IT" i="1" dirty="0"/>
              <a:t>U.S.R per la Campania - Ufficio IV, Via San Giovanni in Corte, 7 – 80133  Napoli.</a:t>
            </a:r>
            <a:endParaRPr lang="it-IT" b="1" dirty="0"/>
          </a:p>
          <a:p>
            <a:pPr lvl="0" algn="just" hangingPunct="0"/>
            <a:r>
              <a:rPr lang="it-IT" i="1" dirty="0"/>
              <a:t>Scuola Polo Regionale 17° C.D. “</a:t>
            </a:r>
            <a:r>
              <a:rPr lang="it-IT" i="1" dirty="0" err="1"/>
              <a:t>Angiulli</a:t>
            </a:r>
            <a:r>
              <a:rPr lang="it-IT" i="1" dirty="0"/>
              <a:t>”,  Piazza M. Pagano, 1 – 80137 Napoli.</a:t>
            </a:r>
            <a:endParaRPr lang="it-IT" b="1" dirty="0"/>
          </a:p>
          <a:p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UFFICIO IV - U.S.R. CAMPANIA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5447E-DA6C-4B32-8FA1-4CB16626AE7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79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390</Words>
  <Application>Microsoft Office PowerPoint</Application>
  <PresentationFormat>Presentazione su schermo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SINTESI DEGLI ADEMPIMENTI</vt:lpstr>
      <vt:lpstr>SCUOLA IN OSPEDALE </vt:lpstr>
      <vt:lpstr>I DOCENTI della Sezione Ospedaliera: </vt:lpstr>
      <vt:lpstr>I DOCENTI della Sezione Ospedaliera: </vt:lpstr>
      <vt:lpstr>ISTRUZIONE DOMICILIARE </vt:lpstr>
      <vt:lpstr>I GENITORI dell’alunno ospedalizzato:  </vt:lpstr>
      <vt:lpstr>LA SCUOLA interessata: </vt:lpstr>
      <vt:lpstr>IL PROGETTO deve comprendere:</vt:lpstr>
      <vt:lpstr>Presentazione standard di PowerPoint</vt:lpstr>
      <vt:lpstr>I DIRIGENTI SCOLASTICI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SINTESI DEGLI ADEMPIMENTI</dc:title>
  <dc:creator>Administrator</dc:creator>
  <cp:lastModifiedBy>MIUR</cp:lastModifiedBy>
  <cp:revision>8</cp:revision>
  <dcterms:created xsi:type="dcterms:W3CDTF">2014-12-15T11:39:56Z</dcterms:created>
  <dcterms:modified xsi:type="dcterms:W3CDTF">2014-12-15T12:57:06Z</dcterms:modified>
</cp:coreProperties>
</file>